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84" r:id="rId1"/>
    <p:sldMasterId id="2147483696" r:id="rId2"/>
  </p:sldMasterIdLst>
  <p:sldIdLst>
    <p:sldId id="256" r:id="rId3"/>
    <p:sldId id="267" r:id="rId4"/>
    <p:sldId id="258" r:id="rId5"/>
    <p:sldId id="269" r:id="rId6"/>
    <p:sldId id="277" r:id="rId7"/>
    <p:sldId id="274" r:id="rId8"/>
    <p:sldId id="275" r:id="rId9"/>
    <p:sldId id="273" r:id="rId10"/>
  </p:sldIdLst>
  <p:sldSz cx="18540413" cy="10655300"/>
  <p:notesSz cx="6858000" cy="9144000"/>
  <p:defaultTextStyle>
    <a:defPPr>
      <a:defRPr lang="es-CO"/>
    </a:defPPr>
    <a:lvl1pPr marL="0" algn="l" defTabSz="1668323" rtl="0" eaLnBrk="1" latinLnBrk="0" hangingPunct="1">
      <a:defRPr sz="3284" kern="1200">
        <a:solidFill>
          <a:schemeClr val="tx1"/>
        </a:solidFill>
        <a:latin typeface="+mn-lt"/>
        <a:ea typeface="+mn-ea"/>
        <a:cs typeface="+mn-cs"/>
      </a:defRPr>
    </a:lvl1pPr>
    <a:lvl2pPr marL="834161" algn="l" defTabSz="1668323" rtl="0" eaLnBrk="1" latinLnBrk="0" hangingPunct="1">
      <a:defRPr sz="3284" kern="1200">
        <a:solidFill>
          <a:schemeClr val="tx1"/>
        </a:solidFill>
        <a:latin typeface="+mn-lt"/>
        <a:ea typeface="+mn-ea"/>
        <a:cs typeface="+mn-cs"/>
      </a:defRPr>
    </a:lvl2pPr>
    <a:lvl3pPr marL="1668323" algn="l" defTabSz="1668323" rtl="0" eaLnBrk="1" latinLnBrk="0" hangingPunct="1">
      <a:defRPr sz="3284" kern="1200">
        <a:solidFill>
          <a:schemeClr val="tx1"/>
        </a:solidFill>
        <a:latin typeface="+mn-lt"/>
        <a:ea typeface="+mn-ea"/>
        <a:cs typeface="+mn-cs"/>
      </a:defRPr>
    </a:lvl3pPr>
    <a:lvl4pPr marL="2502484" algn="l" defTabSz="1668323" rtl="0" eaLnBrk="1" latinLnBrk="0" hangingPunct="1">
      <a:defRPr sz="3284" kern="1200">
        <a:solidFill>
          <a:schemeClr val="tx1"/>
        </a:solidFill>
        <a:latin typeface="+mn-lt"/>
        <a:ea typeface="+mn-ea"/>
        <a:cs typeface="+mn-cs"/>
      </a:defRPr>
    </a:lvl4pPr>
    <a:lvl5pPr marL="3336646" algn="l" defTabSz="1668323" rtl="0" eaLnBrk="1" latinLnBrk="0" hangingPunct="1">
      <a:defRPr sz="3284" kern="1200">
        <a:solidFill>
          <a:schemeClr val="tx1"/>
        </a:solidFill>
        <a:latin typeface="+mn-lt"/>
        <a:ea typeface="+mn-ea"/>
        <a:cs typeface="+mn-cs"/>
      </a:defRPr>
    </a:lvl5pPr>
    <a:lvl6pPr marL="4170807" algn="l" defTabSz="1668323" rtl="0" eaLnBrk="1" latinLnBrk="0" hangingPunct="1">
      <a:defRPr sz="3284" kern="1200">
        <a:solidFill>
          <a:schemeClr val="tx1"/>
        </a:solidFill>
        <a:latin typeface="+mn-lt"/>
        <a:ea typeface="+mn-ea"/>
        <a:cs typeface="+mn-cs"/>
      </a:defRPr>
    </a:lvl6pPr>
    <a:lvl7pPr marL="5004968" algn="l" defTabSz="1668323" rtl="0" eaLnBrk="1" latinLnBrk="0" hangingPunct="1">
      <a:defRPr sz="3284" kern="1200">
        <a:solidFill>
          <a:schemeClr val="tx1"/>
        </a:solidFill>
        <a:latin typeface="+mn-lt"/>
        <a:ea typeface="+mn-ea"/>
        <a:cs typeface="+mn-cs"/>
      </a:defRPr>
    </a:lvl7pPr>
    <a:lvl8pPr marL="5839130" algn="l" defTabSz="1668323" rtl="0" eaLnBrk="1" latinLnBrk="0" hangingPunct="1">
      <a:defRPr sz="3284" kern="1200">
        <a:solidFill>
          <a:schemeClr val="tx1"/>
        </a:solidFill>
        <a:latin typeface="+mn-lt"/>
        <a:ea typeface="+mn-ea"/>
        <a:cs typeface="+mn-cs"/>
      </a:defRPr>
    </a:lvl8pPr>
    <a:lvl9pPr marL="6673291" algn="l" defTabSz="1668323" rtl="0" eaLnBrk="1" latinLnBrk="0" hangingPunct="1">
      <a:defRPr sz="32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6" userDrawn="1">
          <p15:clr>
            <a:srgbClr val="A4A3A4"/>
          </p15:clr>
        </p15:guide>
        <p15:guide id="2" pos="5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A34"/>
    <a:srgbClr val="94B439"/>
    <a:srgbClr val="CBB5B9"/>
    <a:srgbClr val="94B43B"/>
    <a:srgbClr val="B4B43B"/>
    <a:srgbClr val="7ABC32"/>
    <a:srgbClr val="38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514" autoAdjust="0"/>
  </p:normalViewPr>
  <p:slideViewPr>
    <p:cSldViewPr>
      <p:cViewPr varScale="1">
        <p:scale>
          <a:sx n="70" d="100"/>
          <a:sy n="70" d="100"/>
        </p:scale>
        <p:origin x="930" y="78"/>
      </p:cViewPr>
      <p:guideLst>
        <p:guide orient="horz" pos="3356"/>
        <p:guide pos="5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90531" y="3310050"/>
            <a:ext cx="15759351" cy="22839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1062" y="6038003"/>
            <a:ext cx="12978289" cy="27230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97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021" y="426706"/>
            <a:ext cx="16686372" cy="17758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27021" y="2486238"/>
            <a:ext cx="16686372" cy="70320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58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441799" y="426707"/>
            <a:ext cx="4171593" cy="9091536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27021" y="426707"/>
            <a:ext cx="12205772" cy="90915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2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17750" y="1743075"/>
            <a:ext cx="13904913" cy="37099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17750" y="5595938"/>
            <a:ext cx="13904913" cy="257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5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4763" y="566738"/>
            <a:ext cx="15990887" cy="20605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4763" y="2836863"/>
            <a:ext cx="15990887" cy="6759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242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5238" y="2655888"/>
            <a:ext cx="15990887" cy="44323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5238" y="7131050"/>
            <a:ext cx="15990887" cy="233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19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4763" y="566738"/>
            <a:ext cx="15990887" cy="20605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74763" y="2836863"/>
            <a:ext cx="7918450" cy="6759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45613" y="2836863"/>
            <a:ext cx="7920037" cy="6759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209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350" y="566738"/>
            <a:ext cx="15992475" cy="20605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76350" y="2611438"/>
            <a:ext cx="7843838" cy="1281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76350" y="3892550"/>
            <a:ext cx="7843838" cy="572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385300" y="2611438"/>
            <a:ext cx="7883525" cy="1281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385300" y="3892550"/>
            <a:ext cx="7883525" cy="572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9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4763" y="566738"/>
            <a:ext cx="15990887" cy="20605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6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54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350" y="709613"/>
            <a:ext cx="5980113" cy="24876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81938" y="1533525"/>
            <a:ext cx="9386887" cy="75723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76350" y="3197225"/>
            <a:ext cx="5980113" cy="592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7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021" y="426706"/>
            <a:ext cx="16686372" cy="17758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7021" y="2486238"/>
            <a:ext cx="16686372" cy="70320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484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350" y="709613"/>
            <a:ext cx="5980113" cy="24876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881938" y="1533525"/>
            <a:ext cx="9386887" cy="7572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76350" y="3197225"/>
            <a:ext cx="5980113" cy="592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049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4763" y="566738"/>
            <a:ext cx="15990887" cy="20605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74763" y="2836863"/>
            <a:ext cx="15990887" cy="6759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589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68325" y="566738"/>
            <a:ext cx="3997325" cy="902970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74763" y="566738"/>
            <a:ext cx="11841162" cy="9029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74763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05C8FF17-F7A1-4542-A779-1DBBBE20A08A}" type="datetimeFigureOut">
              <a:rPr lang="es-ES" smtClean="0"/>
              <a:t>03/05/2017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142038" y="9875838"/>
            <a:ext cx="6256337" cy="5667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3093700" y="9875838"/>
            <a:ext cx="4171950" cy="566737"/>
          </a:xfrm>
          <a:prstGeom prst="rect">
            <a:avLst/>
          </a:prstGeom>
        </p:spPr>
        <p:txBody>
          <a:bodyPr/>
          <a:lstStyle/>
          <a:p>
            <a:fld id="{4B0D43A1-80F9-4119-91D7-5CC72DF21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59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4565" y="6847018"/>
            <a:ext cx="15759351" cy="211626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64565" y="4516172"/>
            <a:ext cx="15759351" cy="23308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52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021" y="426706"/>
            <a:ext cx="16686372" cy="17758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7021" y="2486238"/>
            <a:ext cx="8188682" cy="70320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424710" y="2486238"/>
            <a:ext cx="8188682" cy="70320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12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021" y="426706"/>
            <a:ext cx="16686372" cy="17758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27021" y="2385111"/>
            <a:ext cx="8191902" cy="9940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27021" y="3379111"/>
            <a:ext cx="8191902" cy="61391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418273" y="2385111"/>
            <a:ext cx="8195120" cy="9940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418273" y="3379111"/>
            <a:ext cx="8195120" cy="61391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539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021" y="426706"/>
            <a:ext cx="16686372" cy="17758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11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21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022" y="424239"/>
            <a:ext cx="6099668" cy="180548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48786" y="424240"/>
            <a:ext cx="10364606" cy="90940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27022" y="2229721"/>
            <a:ext cx="6099668" cy="7288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173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4051" y="7458710"/>
            <a:ext cx="11124248" cy="88054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34051" y="952071"/>
            <a:ext cx="11124248" cy="6393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634051" y="8339253"/>
            <a:ext cx="11124248" cy="125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27021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E7B12748-A2CE-4A07-A89E-FA31E7CB8B69}" type="datetimeFigureOut">
              <a:rPr lang="es-CO" smtClean="0"/>
              <a:t>3/05/2017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4641" y="9875885"/>
            <a:ext cx="5871131" cy="56729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287296" y="9875885"/>
            <a:ext cx="4326096" cy="567296"/>
          </a:xfrm>
          <a:prstGeom prst="rect">
            <a:avLst/>
          </a:prstGeom>
        </p:spPr>
        <p:txBody>
          <a:bodyPr/>
          <a:lstStyle/>
          <a:p>
            <a:fld id="{16DD26CF-0189-4AAA-B554-090758C72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452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3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-1"/>
            <a:ext cx="18534229" cy="106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2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18544185" cy="106645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" y="3959498"/>
            <a:ext cx="18550368" cy="2664296"/>
          </a:xfrm>
          <a:prstGeom prst="rect">
            <a:avLst/>
          </a:prstGeom>
          <a:solidFill>
            <a:srgbClr val="94B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34" y="3095402"/>
            <a:ext cx="6918111" cy="33998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89286" y="4667706"/>
            <a:ext cx="921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LÍNEA F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43292" y="4344540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 DE MEDELLÍN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43292" y="5699079"/>
            <a:ext cx="9217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ESTIMACIÓN DE LA DEMANDA DE PASAJEROS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4043127" y="6162617"/>
            <a:ext cx="389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Imagen: Mauricio Gallego - www.vidamasverde.com</a:t>
            </a:r>
          </a:p>
        </p:txBody>
      </p:sp>
    </p:spTree>
    <p:extLst>
      <p:ext uri="{BB962C8B-B14F-4D97-AF65-F5344CB8AC3E}">
        <p14:creationId xmlns:p14="http://schemas.microsoft.com/office/powerpoint/2010/main" val="169277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09366" y="1007170"/>
            <a:ext cx="6840760" cy="110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GENERALES</a:t>
            </a:r>
          </a:p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ESTUDIO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06219" y="3023394"/>
            <a:ext cx="15625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 </a:t>
            </a: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Estimar, mediante modelos de elección discreta, la demanda de nuevos usuarios, </a:t>
            </a:r>
          </a:p>
          <a:p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sentido, para la nueva línea “línea F” del metro de Medellín hacia y desde la </a:t>
            </a:r>
          </a:p>
          <a:p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zona de influencia del tramo de nueva construcción de la línea.</a:t>
            </a:r>
          </a:p>
          <a:p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 </a:t>
            </a: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Estimar  con base en la encuesta Origen-Destino de usuarios actuales del </a:t>
            </a:r>
          </a:p>
          <a:p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Metro de Medellín, la demanda de pasajeros que se transferirían a la línea F.</a:t>
            </a:r>
          </a:p>
          <a:p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 </a:t>
            </a: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Analizar los resultados de las simulaciones del Área Metropolitana para la </a:t>
            </a:r>
          </a:p>
          <a:p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estimación de la demanda de la línea F.</a:t>
            </a:r>
          </a:p>
        </p:txBody>
      </p:sp>
    </p:spTree>
    <p:extLst>
      <p:ext uri="{BB962C8B-B14F-4D97-AF65-F5344CB8AC3E}">
        <p14:creationId xmlns:p14="http://schemas.microsoft.com/office/powerpoint/2010/main" val="63968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-1"/>
            <a:ext cx="18534230" cy="10658855"/>
          </a:xfrm>
          <a:prstGeom prst="rect">
            <a:avLst/>
          </a:prstGeom>
        </p:spPr>
      </p:pic>
      <p:cxnSp>
        <p:nvCxnSpPr>
          <p:cNvPr id="38" name="Conector recto 37"/>
          <p:cNvCxnSpPr/>
          <p:nvPr/>
        </p:nvCxnSpPr>
        <p:spPr>
          <a:xfrm>
            <a:off x="3365550" y="5183634"/>
            <a:ext cx="720080" cy="145792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4085630" y="5329426"/>
            <a:ext cx="288032" cy="214248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4373662" y="5543674"/>
            <a:ext cx="936104" cy="216024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5309766" y="5759698"/>
            <a:ext cx="576064" cy="144016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5885830" y="5903714"/>
            <a:ext cx="792088" cy="432048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V="1">
            <a:off x="6677918" y="6263754"/>
            <a:ext cx="720080" cy="72008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7397998" y="6263754"/>
            <a:ext cx="216024" cy="144016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7614022" y="6407770"/>
            <a:ext cx="72008" cy="216024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7686030" y="6623794"/>
            <a:ext cx="360040" cy="144016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V="1">
            <a:off x="8046070" y="6119738"/>
            <a:ext cx="1872208" cy="648072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9918278" y="6119738"/>
            <a:ext cx="864096" cy="0"/>
          </a:xfrm>
          <a:prstGeom prst="line">
            <a:avLst/>
          </a:prstGeom>
          <a:ln w="76200">
            <a:solidFill>
              <a:srgbClr val="A81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63"/>
          <p:cNvSpPr/>
          <p:nvPr/>
        </p:nvSpPr>
        <p:spPr>
          <a:xfrm>
            <a:off x="10602354" y="5975722"/>
            <a:ext cx="360040" cy="360040"/>
          </a:xfrm>
          <a:prstGeom prst="ellipse">
            <a:avLst/>
          </a:prstGeom>
          <a:solidFill>
            <a:srgbClr val="A81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lipse 64"/>
          <p:cNvSpPr/>
          <p:nvPr/>
        </p:nvSpPr>
        <p:spPr>
          <a:xfrm>
            <a:off x="7249276" y="6101736"/>
            <a:ext cx="360040" cy="360040"/>
          </a:xfrm>
          <a:prstGeom prst="ellipse">
            <a:avLst/>
          </a:prstGeom>
          <a:solidFill>
            <a:srgbClr val="A81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/>
          <p:cNvSpPr/>
          <p:nvPr/>
        </p:nvSpPr>
        <p:spPr>
          <a:xfrm>
            <a:off x="6519629" y="6187597"/>
            <a:ext cx="360040" cy="360040"/>
          </a:xfrm>
          <a:prstGeom prst="ellipse">
            <a:avLst/>
          </a:prstGeom>
          <a:solidFill>
            <a:srgbClr val="A81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lipse 66"/>
          <p:cNvSpPr/>
          <p:nvPr/>
        </p:nvSpPr>
        <p:spPr>
          <a:xfrm>
            <a:off x="4949664" y="5543674"/>
            <a:ext cx="360040" cy="360040"/>
          </a:xfrm>
          <a:prstGeom prst="ellipse">
            <a:avLst/>
          </a:prstGeom>
          <a:solidFill>
            <a:srgbClr val="A81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Elipse 67"/>
          <p:cNvSpPr/>
          <p:nvPr/>
        </p:nvSpPr>
        <p:spPr>
          <a:xfrm>
            <a:off x="3139085" y="5003614"/>
            <a:ext cx="360040" cy="360040"/>
          </a:xfrm>
          <a:prstGeom prst="ellipse">
            <a:avLst/>
          </a:prstGeom>
          <a:solidFill>
            <a:srgbClr val="A81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91" y="4888408"/>
            <a:ext cx="792414" cy="1310532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32" y="4971224"/>
            <a:ext cx="792414" cy="1310532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42" y="5068428"/>
            <a:ext cx="792414" cy="1310532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77" y="4449166"/>
            <a:ext cx="792414" cy="1310532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98" y="3954693"/>
            <a:ext cx="792414" cy="1310532"/>
          </a:xfrm>
          <a:prstGeom prst="rect">
            <a:avLst/>
          </a:prstGeom>
        </p:spPr>
      </p:pic>
      <p:sp>
        <p:nvSpPr>
          <p:cNvPr id="77" name="CuadroTexto 76"/>
          <p:cNvSpPr txBox="1"/>
          <p:nvPr/>
        </p:nvSpPr>
        <p:spPr>
          <a:xfrm>
            <a:off x="1709366" y="1209750"/>
            <a:ext cx="6840760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RECORRIDO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2453893" y="5448075"/>
            <a:ext cx="167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ESTACIÓN</a:t>
            </a:r>
          </a:p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CARIBE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4388431" y="6025017"/>
            <a:ext cx="1698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ESTACIÓN</a:t>
            </a:r>
          </a:p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</a:p>
        </p:txBody>
      </p:sp>
      <p:sp>
        <p:nvSpPr>
          <p:cNvPr id="82" name="CuadroTexto 81"/>
          <p:cNvSpPr txBox="1"/>
          <p:nvPr/>
        </p:nvSpPr>
        <p:spPr>
          <a:xfrm>
            <a:off x="4193866" y="6763099"/>
            <a:ext cx="465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ESTACIÓN</a:t>
            </a:r>
          </a:p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NACIONAL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7798115" y="5404892"/>
            <a:ext cx="2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ESTACIÓN</a:t>
            </a:r>
          </a:p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MACARENA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10380808" y="6383142"/>
            <a:ext cx="206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ESTACIÓN</a:t>
            </a:r>
          </a:p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INDUSTRIALES</a:t>
            </a:r>
          </a:p>
        </p:txBody>
      </p:sp>
    </p:spTree>
    <p:extLst>
      <p:ext uri="{BB962C8B-B14F-4D97-AF65-F5344CB8AC3E}">
        <p14:creationId xmlns:p14="http://schemas.microsoft.com/office/powerpoint/2010/main" val="36757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1294" y="2663354"/>
            <a:ext cx="7488832" cy="160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 encuesta definitiva se tomó una muestra representativa de los barrios e  instituciones del área de estudio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88489" y="6479778"/>
            <a:ext cx="7336432" cy="211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algunos casos hubo inconvenientes con la gestión de permisos para realizar las encuestas, por tal razón se aumentó el número de encuestas en algunos otros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34" y="2503110"/>
            <a:ext cx="5388418" cy="56166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61294" y="4253798"/>
            <a:ext cx="2069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74" y="5085342"/>
            <a:ext cx="975279" cy="5668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96066" y="5679091"/>
            <a:ext cx="224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29846" y="4340263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70947" y="5797281"/>
            <a:ext cx="274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Personas/punto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581574" y="5136648"/>
            <a:ext cx="504056" cy="5155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4085630" y="5652223"/>
            <a:ext cx="93610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0926390" y="3074594"/>
            <a:ext cx="324036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San Buenaventura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Nacional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Biblioteca Pública Piloto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E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Minorista</a:t>
            </a:r>
          </a:p>
          <a:p>
            <a:pPr algn="ctr">
              <a:lnSpc>
                <a:spcPct val="150000"/>
              </a:lnSpc>
            </a:pP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Colanta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Argos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Coca Cola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Movilidad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Conquistadores</a:t>
            </a:r>
          </a:p>
          <a:p>
            <a:pPr algn="ctr">
              <a:lnSpc>
                <a:spcPct val="200000"/>
              </a:lnSpc>
            </a:pP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Camacol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Suramericana y Protección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69072" y="996206"/>
            <a:ext cx="6840760" cy="110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ENTIDADES/INSTITUCIONES</a:t>
            </a:r>
          </a:p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ENCUESTAR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422334" y="3095283"/>
            <a:ext cx="43204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200000"/>
              </a:lnSpc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4304675" y="3226087"/>
            <a:ext cx="1296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</a:p>
        </p:txBody>
      </p:sp>
    </p:spTree>
    <p:extLst>
      <p:ext uri="{BB962C8B-B14F-4D97-AF65-F5344CB8AC3E}">
        <p14:creationId xmlns:p14="http://schemas.microsoft.com/office/powerpoint/2010/main" val="287880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09366" y="1295202"/>
            <a:ext cx="7200800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MODELACIÓN - METODOLÓGICA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97149" y="4229192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</a:t>
            </a:r>
          </a:p>
        </p:txBody>
      </p:sp>
      <p:cxnSp>
        <p:nvCxnSpPr>
          <p:cNvPr id="5" name="Conector recto 4"/>
          <p:cNvCxnSpPr/>
          <p:nvPr/>
        </p:nvCxnSpPr>
        <p:spPr>
          <a:xfrm rot="10800000" flipH="1">
            <a:off x="5110324" y="4743695"/>
            <a:ext cx="43204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rot="10800000">
            <a:off x="5542372" y="4302173"/>
            <a:ext cx="5040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5542372" y="2802679"/>
            <a:ext cx="0" cy="330803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rot="10800000" flipH="1">
            <a:off x="5542372" y="2802679"/>
            <a:ext cx="5040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242020" y="2521337"/>
            <a:ext cx="491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 elección discreta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218984" y="3048866"/>
            <a:ext cx="9980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Estimados y calibrados con base a los atributos de los modos definidos en la encuesta de PD.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271066" y="4069745"/>
            <a:ext cx="491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Tipos de Modelo  empleados: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245870" y="4519237"/>
            <a:ext cx="11708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Logit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multinomial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(Calcula el % de elección asumiendo usuarios homogéneos)</a:t>
            </a:r>
          </a:p>
          <a:p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logit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multinomial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variaciones sistemáticas en los gustos (usuarios heterogéneos)</a:t>
            </a:r>
          </a:p>
          <a:p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Logit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Mixto, para modo BUS dado el tamaño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muestral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permitía estimar sus parámetros</a:t>
            </a:r>
          </a:p>
        </p:txBody>
      </p:sp>
      <p:cxnSp>
        <p:nvCxnSpPr>
          <p:cNvPr id="15" name="Conector recto 14"/>
          <p:cNvCxnSpPr/>
          <p:nvPr/>
        </p:nvCxnSpPr>
        <p:spPr>
          <a:xfrm rot="10800000">
            <a:off x="5542372" y="6113547"/>
            <a:ext cx="5040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271066" y="5849107"/>
            <a:ext cx="193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Ranking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271066" y="6196543"/>
            <a:ext cx="11708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teniendo en cuenta las medidas de significancia estadística.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44952" y="7317865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DEMANDA GENERADA (PRODUCIDA Y ATRAIDA) POR LA NUEVA ZONA CUBIERTA ES DE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85" y="7431505"/>
            <a:ext cx="1854534" cy="107794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0494342" y="7205031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58.300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0994067" y="8509453"/>
            <a:ext cx="3949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Pasajeros/día</a:t>
            </a:r>
          </a:p>
        </p:txBody>
      </p:sp>
      <p:cxnSp>
        <p:nvCxnSpPr>
          <p:cNvPr id="22" name="Conector recto 21"/>
          <p:cNvCxnSpPr/>
          <p:nvPr/>
        </p:nvCxnSpPr>
        <p:spPr>
          <a:xfrm flipH="1">
            <a:off x="7037958" y="8113881"/>
            <a:ext cx="92389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 flipV="1">
            <a:off x="845270" y="6935487"/>
            <a:ext cx="16849872" cy="1804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07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0" y="2504863"/>
            <a:ext cx="1990202" cy="17230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39395" y="2281215"/>
            <a:ext cx="20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58.300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712970" y="2133604"/>
            <a:ext cx="1228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viajes/día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17467" y="3735385"/>
            <a:ext cx="2686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445.700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29161" y="3531866"/>
            <a:ext cx="1228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viajes/día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32170" y="3867814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</a:p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transferida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532170" y="2377013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</a:p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24763" y="2793656"/>
            <a:ext cx="890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86643" y="2764436"/>
            <a:ext cx="894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3149526" y="2631572"/>
            <a:ext cx="36004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3149526" y="2631572"/>
            <a:ext cx="0" cy="16209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149526" y="4252534"/>
            <a:ext cx="36004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2310373" y="3398081"/>
            <a:ext cx="83915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628962" y="2631572"/>
            <a:ext cx="612941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3758377" y="2631572"/>
            <a:ext cx="0" cy="144016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13326329" y="4071733"/>
            <a:ext cx="43204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2822273" y="3442053"/>
            <a:ext cx="5040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13326329" y="3442053"/>
            <a:ext cx="0" cy="119520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12822273" y="4626634"/>
            <a:ext cx="5040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684523" y="3033462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reducción</a:t>
            </a:r>
          </a:p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tiempo uso</a:t>
            </a:r>
          </a:p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F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684523" y="438385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Indistinto uso</a:t>
            </a:r>
          </a:p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A y F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0799264" y="3102760"/>
            <a:ext cx="2157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403.700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300619" y="2861914"/>
            <a:ext cx="1228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viajes/día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0927782" y="4236217"/>
            <a:ext cx="206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42.000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1327040" y="4057501"/>
            <a:ext cx="1228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viajes/día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4432066" y="2802053"/>
            <a:ext cx="3350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504.000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5175451" y="2561047"/>
            <a:ext cx="202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viajes/día</a:t>
            </a:r>
          </a:p>
        </p:txBody>
      </p:sp>
      <p:cxnSp>
        <p:nvCxnSpPr>
          <p:cNvPr id="32" name="Conector recto 31"/>
          <p:cNvCxnSpPr/>
          <p:nvPr/>
        </p:nvCxnSpPr>
        <p:spPr>
          <a:xfrm>
            <a:off x="13758377" y="3398081"/>
            <a:ext cx="53775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rot="10800000" flipH="1">
            <a:off x="7628963" y="4101505"/>
            <a:ext cx="43204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rot="10800000">
            <a:off x="8061011" y="4731185"/>
            <a:ext cx="5040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rot="10800000">
            <a:off x="8061011" y="3535983"/>
            <a:ext cx="0" cy="119520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rot="10800000" flipH="1">
            <a:off x="8061011" y="3546604"/>
            <a:ext cx="5040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1709366" y="1295202"/>
            <a:ext cx="6840760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(1/2)</a:t>
            </a:r>
          </a:p>
        </p:txBody>
      </p:sp>
      <p:cxnSp>
        <p:nvCxnSpPr>
          <p:cNvPr id="41" name="Conector recto 40"/>
          <p:cNvCxnSpPr/>
          <p:nvPr/>
        </p:nvCxnSpPr>
        <p:spPr>
          <a:xfrm>
            <a:off x="1192131" y="4252534"/>
            <a:ext cx="0" cy="314445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H="1">
            <a:off x="1192131" y="7396985"/>
            <a:ext cx="44455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1754088" y="6801037"/>
            <a:ext cx="3272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Aportes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592464" y="7107680"/>
            <a:ext cx="253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grpSp>
        <p:nvGrpSpPr>
          <p:cNvPr id="72" name="Grupo 71"/>
          <p:cNvGrpSpPr/>
          <p:nvPr/>
        </p:nvGrpSpPr>
        <p:grpSpPr>
          <a:xfrm>
            <a:off x="8054892" y="6933940"/>
            <a:ext cx="936104" cy="926089"/>
            <a:chOff x="5163794" y="5611480"/>
            <a:chExt cx="936104" cy="1195202"/>
          </a:xfrm>
        </p:grpSpPr>
        <p:cxnSp>
          <p:nvCxnSpPr>
            <p:cNvPr id="73" name="Conector recto 72"/>
            <p:cNvCxnSpPr/>
            <p:nvPr/>
          </p:nvCxnSpPr>
          <p:spPr>
            <a:xfrm rot="10800000" flipH="1">
              <a:off x="5163794" y="6177002"/>
              <a:ext cx="432048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 rot="10800000">
              <a:off x="5595842" y="6806682"/>
              <a:ext cx="504056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rot="10800000">
              <a:off x="5595842" y="5611480"/>
              <a:ext cx="0" cy="119520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 rot="10800000" flipH="1">
              <a:off x="5595842" y="5622101"/>
              <a:ext cx="504056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CuadroTexto 76"/>
          <p:cNvSpPr txBox="1"/>
          <p:nvPr/>
        </p:nvSpPr>
        <p:spPr>
          <a:xfrm>
            <a:off x="9191883" y="6653087"/>
            <a:ext cx="8791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UN Conoce el modo origen del nuevo usuario de Línea F con datos tomados sólo con viajeros de la nueva área de influencia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9191883" y="7507539"/>
            <a:ext cx="8431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del AREA es mas general en la reasignación de modos y ofrece distribución espacial por estaciones (estación UN, cerca de 30.000 </a:t>
            </a:r>
            <a:r>
              <a:rPr lang="es-E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943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82" y="4164507"/>
            <a:ext cx="3541483" cy="30660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61254" y="4773847"/>
            <a:ext cx="79208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29446" y="356434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504.000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29320" y="3198985"/>
            <a:ext cx="298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viajeros/día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2509" y="3146306"/>
            <a:ext cx="442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total diaria 2014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98" y="7480524"/>
            <a:ext cx="975279" cy="5668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3" y="3742645"/>
            <a:ext cx="1395709" cy="81125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01724" y="621122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88,4%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4282" y="5505903"/>
            <a:ext cx="397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actual</a:t>
            </a:r>
          </a:p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de transferencia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254500" y="6990295"/>
            <a:ext cx="193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viajeros/día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827935" y="7370985"/>
            <a:ext cx="300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445.700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795465" y="7847349"/>
            <a:ext cx="241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25.000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57" y="8031668"/>
            <a:ext cx="922333" cy="53610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9480831" y="751335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Pasajeros/hora pico/ sentido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3567600" y="4718942"/>
            <a:ext cx="4684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demanda requeriría despachos</a:t>
            </a:r>
          </a:p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horas pico cercanos a los 5 minutos de intervalo con trenes</a:t>
            </a:r>
          </a:p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6 vagones para transportar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5750926" y="2776973"/>
            <a:ext cx="2372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4166009" y="60138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441" y="3055945"/>
            <a:ext cx="646123" cy="73146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624" y="4686984"/>
            <a:ext cx="1152049" cy="1152049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2931483" y="2915835"/>
            <a:ext cx="2819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viajes</a:t>
            </a:r>
          </a:p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Realizados a través </a:t>
            </a:r>
          </a:p>
          <a:p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línea 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9630246" y="3363379"/>
            <a:ext cx="2284329" cy="784894"/>
            <a:chOff x="9558238" y="2591346"/>
            <a:chExt cx="2284329" cy="991878"/>
          </a:xfrm>
        </p:grpSpPr>
        <p:cxnSp>
          <p:nvCxnSpPr>
            <p:cNvPr id="22" name="Conector recto 21"/>
            <p:cNvCxnSpPr/>
            <p:nvPr/>
          </p:nvCxnSpPr>
          <p:spPr>
            <a:xfrm flipV="1">
              <a:off x="9558238" y="2591346"/>
              <a:ext cx="648072" cy="99187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10206310" y="2591346"/>
              <a:ext cx="1636257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ector recto 23"/>
          <p:cNvCxnSpPr/>
          <p:nvPr/>
        </p:nvCxnSpPr>
        <p:spPr>
          <a:xfrm flipH="1">
            <a:off x="6461894" y="4148273"/>
            <a:ext cx="1728192" cy="1623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13914860" y="7692899"/>
            <a:ext cx="502298" cy="5699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H="1">
            <a:off x="12944160" y="8262848"/>
            <a:ext cx="9707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>
            <a:off x="4764025" y="5087836"/>
            <a:ext cx="279930" cy="6096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3950507" y="5697524"/>
            <a:ext cx="81351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2353852" y="7230541"/>
            <a:ext cx="475806" cy="53342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2829658" y="7763964"/>
            <a:ext cx="91288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709366" y="1295202"/>
            <a:ext cx="6840760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(2/2)</a:t>
            </a:r>
          </a:p>
        </p:txBody>
      </p:sp>
      <p:cxnSp>
        <p:nvCxnSpPr>
          <p:cNvPr id="41" name="Conector recto 40"/>
          <p:cNvCxnSpPr/>
          <p:nvPr/>
        </p:nvCxnSpPr>
        <p:spPr>
          <a:xfrm>
            <a:off x="10638358" y="5244627"/>
            <a:ext cx="148908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8448977" y="4647373"/>
            <a:ext cx="144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</a:p>
        </p:txBody>
      </p:sp>
    </p:spTree>
    <p:extLst>
      <p:ext uri="{BB962C8B-B14F-4D97-AF65-F5344CB8AC3E}">
        <p14:creationId xmlns:p14="http://schemas.microsoft.com/office/powerpoint/2010/main" val="360013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37758" y="4607570"/>
            <a:ext cx="900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124130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517</Words>
  <Application>Microsoft Office PowerPoint</Application>
  <PresentationFormat>Personalizado</PresentationFormat>
  <Paragraphs>134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Nacional de Colombia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 LINEA C  METRO DE MEDELLÍN</dc:title>
  <dc:creator>Usuario</dc:creator>
  <cp:lastModifiedBy>Juan Carlos Saldarriaga</cp:lastModifiedBy>
  <cp:revision>227</cp:revision>
  <dcterms:created xsi:type="dcterms:W3CDTF">2016-02-04T14:08:10Z</dcterms:created>
  <dcterms:modified xsi:type="dcterms:W3CDTF">2017-05-03T15:08:54Z</dcterms:modified>
</cp:coreProperties>
</file>